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77" r:id="rId3"/>
    <p:sldId id="272" r:id="rId4"/>
    <p:sldId id="273" r:id="rId5"/>
    <p:sldId id="271" r:id="rId6"/>
    <p:sldId id="281" r:id="rId7"/>
    <p:sldId id="274" r:id="rId8"/>
    <p:sldId id="257" r:id="rId9"/>
    <p:sldId id="279" r:id="rId10"/>
    <p:sldId id="283" r:id="rId11"/>
    <p:sldId id="280" r:id="rId12"/>
    <p:sldId id="278" r:id="rId13"/>
    <p:sldId id="259" r:id="rId14"/>
    <p:sldId id="260" r:id="rId15"/>
    <p:sldId id="276" r:id="rId16"/>
    <p:sldId id="312" r:id="rId17"/>
    <p:sldId id="261" r:id="rId18"/>
    <p:sldId id="262" r:id="rId19"/>
    <p:sldId id="282" r:id="rId20"/>
    <p:sldId id="284" r:id="rId21"/>
    <p:sldId id="285" r:id="rId22"/>
    <p:sldId id="263" r:id="rId23"/>
    <p:sldId id="309" r:id="rId24"/>
    <p:sldId id="310" r:id="rId25"/>
    <p:sldId id="311" r:id="rId26"/>
    <p:sldId id="286" r:id="rId27"/>
    <p:sldId id="313" r:id="rId28"/>
    <p:sldId id="290" r:id="rId29"/>
    <p:sldId id="293" r:id="rId30"/>
    <p:sldId id="264" r:id="rId31"/>
    <p:sldId id="291" r:id="rId32"/>
    <p:sldId id="289" r:id="rId33"/>
    <p:sldId id="314" r:id="rId34"/>
    <p:sldId id="294" r:id="rId35"/>
    <p:sldId id="318" r:id="rId36"/>
    <p:sldId id="295" r:id="rId37"/>
    <p:sldId id="308" r:id="rId38"/>
    <p:sldId id="315" r:id="rId39"/>
    <p:sldId id="296" r:id="rId40"/>
    <p:sldId id="316" r:id="rId41"/>
    <p:sldId id="297" r:id="rId42"/>
    <p:sldId id="319" r:id="rId43"/>
    <p:sldId id="320" r:id="rId44"/>
    <p:sldId id="317" r:id="rId45"/>
    <p:sldId id="301" r:id="rId46"/>
    <p:sldId id="329" r:id="rId47"/>
    <p:sldId id="302" r:id="rId48"/>
    <p:sldId id="298" r:id="rId49"/>
    <p:sldId id="299" r:id="rId50"/>
    <p:sldId id="300" r:id="rId51"/>
    <p:sldId id="304" r:id="rId52"/>
    <p:sldId id="322" r:id="rId53"/>
    <p:sldId id="303" r:id="rId54"/>
    <p:sldId id="326" r:id="rId55"/>
    <p:sldId id="327" r:id="rId56"/>
    <p:sldId id="324" r:id="rId57"/>
    <p:sldId id="307" r:id="rId58"/>
    <p:sldId id="306" r:id="rId59"/>
    <p:sldId id="270" r:id="rId60"/>
    <p:sldId id="321"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8180"/>
    <a:srgbClr val="F9EA90"/>
    <a:srgbClr val="9AB87A"/>
    <a:srgbClr val="444B6E"/>
    <a:srgbClr val="708B75"/>
    <a:srgbClr val="3E315B"/>
    <a:srgbClr val="8E6600"/>
    <a:srgbClr val="F8F991"/>
    <a:srgbClr val="3D315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3357" autoAdjust="0"/>
  </p:normalViewPr>
  <p:slideViewPr>
    <p:cSldViewPr>
      <p:cViewPr varScale="1">
        <p:scale>
          <a:sx n="70" d="100"/>
          <a:sy n="70" d="100"/>
        </p:scale>
        <p:origin x="-504" y="-96"/>
      </p:cViewPr>
      <p:guideLst>
        <p:guide orient="horz" pos="2160"/>
        <p:guide pos="2880"/>
      </p:guideLst>
    </p:cSldViewPr>
  </p:slideViewPr>
  <p:notesTextViewPr>
    <p:cViewPr>
      <p:scale>
        <a:sx n="1" d="1"/>
        <a:sy n="1" d="1"/>
      </p:scale>
      <p:origin x="0" y="0"/>
    </p:cViewPr>
  </p:notesTextViewPr>
  <p:sorterViewPr>
    <p:cViewPr>
      <p:scale>
        <a:sx n="100" d="100"/>
        <a:sy n="100" d="100"/>
      </p:scale>
      <p:origin x="0" y="121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8DE6C2-CA20-4F19-8355-6C199C699815}" type="datetimeFigureOut">
              <a:rPr lang="en-ZA" smtClean="0"/>
              <a:t>2015/08/24</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481AE-8DAC-4DD1-8B5B-810999CE4BBF}" type="slidenum">
              <a:rPr lang="en-ZA" smtClean="0"/>
              <a:t>‹#›</a:t>
            </a:fld>
            <a:endParaRPr lang="en-ZA"/>
          </a:p>
        </p:txBody>
      </p:sp>
    </p:spTree>
    <p:extLst>
      <p:ext uri="{BB962C8B-B14F-4D97-AF65-F5344CB8AC3E}">
        <p14:creationId xmlns:p14="http://schemas.microsoft.com/office/powerpoint/2010/main" val="274166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 from Parents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a:t>
            </a:fld>
            <a:endParaRPr lang="en-ZA"/>
          </a:p>
        </p:txBody>
      </p:sp>
    </p:spTree>
    <p:extLst>
      <p:ext uri="{BB962C8B-B14F-4D97-AF65-F5344CB8AC3E}">
        <p14:creationId xmlns:p14="http://schemas.microsoft.com/office/powerpoint/2010/main" val="317259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10</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11</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12</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Support the Dips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17</a:t>
            </a:fld>
            <a:endParaRPr lang="en-ZA"/>
          </a:p>
        </p:txBody>
      </p:sp>
    </p:spTree>
    <p:extLst>
      <p:ext uri="{BB962C8B-B14F-4D97-AF65-F5344CB8AC3E}">
        <p14:creationId xmlns:p14="http://schemas.microsoft.com/office/powerpoint/2010/main" val="2710176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We have deadlines!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18</a:t>
            </a:fld>
            <a:endParaRPr lang="en-ZA"/>
          </a:p>
        </p:txBody>
      </p:sp>
    </p:spTree>
    <p:extLst>
      <p:ext uri="{BB962C8B-B14F-4D97-AF65-F5344CB8AC3E}">
        <p14:creationId xmlns:p14="http://schemas.microsoft.com/office/powerpoint/2010/main" val="56556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56</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Become a famous</a:t>
            </a:r>
            <a:r>
              <a:rPr lang="en-ZA" baseline="0" dirty="0" smtClean="0"/>
              <a:t> skateboarder</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2</a:t>
            </a:fld>
            <a:endParaRPr lang="en-ZA"/>
          </a:p>
        </p:txBody>
      </p:sp>
    </p:spTree>
    <p:extLst>
      <p:ext uri="{BB962C8B-B14F-4D97-AF65-F5344CB8AC3E}">
        <p14:creationId xmlns:p14="http://schemas.microsoft.com/office/powerpoint/2010/main" val="394643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10</a:t>
            </a:r>
            <a:r>
              <a:rPr lang="en-ZA" baseline="0" dirty="0" smtClean="0"/>
              <a:t> seconds into the descent and 5 meters down the hill</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3</a:t>
            </a:fld>
            <a:endParaRPr lang="en-ZA"/>
          </a:p>
        </p:txBody>
      </p:sp>
    </p:spTree>
    <p:extLst>
      <p:ext uri="{BB962C8B-B14F-4D97-AF65-F5344CB8AC3E}">
        <p14:creationId xmlns:p14="http://schemas.microsoft.com/office/powerpoint/2010/main" val="314475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World went into slow motion</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4</a:t>
            </a:fld>
            <a:endParaRPr lang="en-ZA"/>
          </a:p>
        </p:txBody>
      </p:sp>
    </p:spTree>
    <p:extLst>
      <p:ext uri="{BB962C8B-B14F-4D97-AF65-F5344CB8AC3E}">
        <p14:creationId xmlns:p14="http://schemas.microsoft.com/office/powerpoint/2010/main" val="282548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6</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7</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8</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9</a:t>
            </a:fld>
            <a:endParaRPr lang="en-ZA"/>
          </a:p>
        </p:txBody>
      </p:sp>
    </p:spTree>
    <p:extLst>
      <p:ext uri="{BB962C8B-B14F-4D97-AF65-F5344CB8AC3E}">
        <p14:creationId xmlns:p14="http://schemas.microsoft.com/office/powerpoint/2010/main" val="227072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2561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1920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45930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7035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4EDF00-CD86-4001-87B9-806ACF2498EC}" type="datetimeFigureOut">
              <a:rPr lang="en-ZA" smtClean="0"/>
              <a:t>2015/08/24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5537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354EDF00-CD86-4001-87B9-806ACF2498EC}" type="datetimeFigureOut">
              <a:rPr lang="en-ZA" smtClean="0"/>
              <a:t>2015/08/24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84366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354EDF00-CD86-4001-87B9-806ACF2498EC}" type="datetimeFigureOut">
              <a:rPr lang="en-ZA" smtClean="0"/>
              <a:t>2015/08/24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5482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354EDF00-CD86-4001-87B9-806ACF2498EC}" type="datetimeFigureOut">
              <a:rPr lang="en-ZA" smtClean="0"/>
              <a:t>2015/08/24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19804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EDF00-CD86-4001-87B9-806ACF2498EC}" type="datetimeFigureOut">
              <a:rPr lang="en-ZA" smtClean="0"/>
              <a:t>2015/08/24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2719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3537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5800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EDF00-CD86-4001-87B9-806ACF2498EC}" type="datetimeFigureOut">
              <a:rPr lang="en-ZA" smtClean="0"/>
              <a:t>2015/08/24</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557C1-BC9F-419D-B352-6D241B8A7F1B}" type="slidenum">
              <a:rPr lang="en-ZA" smtClean="0"/>
              <a:t>‹#›</a:t>
            </a:fld>
            <a:endParaRPr lang="en-ZA"/>
          </a:p>
        </p:txBody>
      </p:sp>
    </p:spTree>
    <p:extLst>
      <p:ext uri="{BB962C8B-B14F-4D97-AF65-F5344CB8AC3E}">
        <p14:creationId xmlns:p14="http://schemas.microsoft.com/office/powerpoint/2010/main" val="166293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1029" name="Picture 5" descr="C:\Users\Mark\Desktop\Talk Images\Pres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996"/>
            <a:ext cx="6538937" cy="65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93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What are agile technical practices?</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92177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chemeClr val="bg1"/>
                </a:solidFill>
                <a:effectLst>
                  <a:outerShdw blurRad="38100" dist="38100" dir="2700000" algn="tl">
                    <a:srgbClr val="000000">
                      <a:alpha val="43137"/>
                    </a:srgbClr>
                  </a:outerShdw>
                </a:effectLst>
              </a:rPr>
              <a:t>Test Driven Development, Behaviour Driven Development, Continuous Integration, Immunization, Common </a:t>
            </a:r>
            <a:r>
              <a:rPr lang="en-ZA" b="1" dirty="0">
                <a:solidFill>
                  <a:schemeClr val="bg1"/>
                </a:solidFill>
                <a:effectLst>
                  <a:outerShdw blurRad="38100" dist="38100" dir="2700000" algn="tl">
                    <a:srgbClr val="000000">
                      <a:alpha val="43137"/>
                    </a:srgbClr>
                  </a:outerShdw>
                </a:effectLst>
              </a:rPr>
              <a:t>Coding </a:t>
            </a:r>
            <a:r>
              <a:rPr lang="en-ZA" b="1" dirty="0" smtClean="0">
                <a:solidFill>
                  <a:schemeClr val="bg1"/>
                </a:solidFill>
                <a:effectLst>
                  <a:outerShdw blurRad="38100" dist="38100" dir="2700000" algn="tl">
                    <a:srgbClr val="000000">
                      <a:alpha val="43137"/>
                    </a:srgbClr>
                  </a:outerShdw>
                </a:effectLst>
              </a:rPr>
              <a:t>Style, Automated Acceptance Testing, Pair Programming, Mob Programming, Code Reviews, Feature Toggles, Simple Design, Continuous Deployment, Effective Version Control,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rk\Desktop\Talk Images\rocket-s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17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Engineering Practices and Team Structures are joined at the hip.</a:t>
            </a:r>
            <a:endParaRPr lang="en-ZA" b="1" dirty="0">
              <a:solidFill>
                <a:schemeClr val="bg1"/>
              </a:solidFill>
            </a:endParaRPr>
          </a:p>
        </p:txBody>
      </p:sp>
    </p:spTree>
    <p:extLst>
      <p:ext uri="{BB962C8B-B14F-4D97-AF65-F5344CB8AC3E}">
        <p14:creationId xmlns:p14="http://schemas.microsoft.com/office/powerpoint/2010/main" val="1494539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Slack</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07741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Prefer small regular intervals over large infrequent blocks</a:t>
            </a:r>
            <a:endParaRPr lang="en-ZA" b="1" dirty="0">
              <a:solidFill>
                <a:schemeClr val="bg1"/>
              </a:solidFill>
            </a:endParaRPr>
          </a:p>
        </p:txBody>
      </p:sp>
    </p:spTree>
    <p:extLst>
      <p:ext uri="{BB962C8B-B14F-4D97-AF65-F5344CB8AC3E}">
        <p14:creationId xmlns:p14="http://schemas.microsoft.com/office/powerpoint/2010/main" val="935924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Encourage learning new things regularly.</a:t>
            </a:r>
            <a:endParaRPr lang="en-ZA" b="1" dirty="0">
              <a:solidFill>
                <a:schemeClr val="bg1"/>
              </a:solidFill>
            </a:endParaRPr>
          </a:p>
        </p:txBody>
      </p:sp>
    </p:spTree>
    <p:extLst>
      <p:ext uri="{BB962C8B-B14F-4D97-AF65-F5344CB8AC3E}">
        <p14:creationId xmlns:p14="http://schemas.microsoft.com/office/powerpoint/2010/main" val="2468424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5123" name="Picture 3" descr="C:\Users\Mark\Desktop\Talk Images\j-cur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14848"/>
            <a:ext cx="7560840" cy="617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2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rk\Desktop\Talk Images\deadlin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11266" name="Picture 2" descr="C:\Users\Mark\Desktop\Talk Images\Slack Approa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7488832" cy="61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16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4099" name="Picture 3" descr="C:\Users\Mark\Desktop\Talk Images\featured_spe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114142"/>
            <a:ext cx="9433048" cy="462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3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57999"/>
          </a:xfrm>
        </p:spPr>
        <p:txBody>
          <a:bodyPr>
            <a:normAutofit/>
          </a:bodyPr>
          <a:lstStyle/>
          <a:p>
            <a:r>
              <a:rPr lang="en-ZA" b="1" dirty="0">
                <a:solidFill>
                  <a:schemeClr val="bg1"/>
                </a:solidFill>
              </a:rPr>
              <a:t>As a </a:t>
            </a:r>
            <a:r>
              <a:rPr lang="en-ZA" b="1" dirty="0" smtClean="0">
                <a:solidFill>
                  <a:schemeClr val="bg1"/>
                </a:solidFill>
              </a:rPr>
              <a:t>team:</a:t>
            </a:r>
            <a:r>
              <a:rPr lang="en-ZA" b="1" dirty="0">
                <a:solidFill>
                  <a:schemeClr val="bg1"/>
                </a:solidFill>
              </a:rPr>
              <a:t/>
            </a:r>
            <a:br>
              <a:rPr lang="en-ZA" b="1" dirty="0">
                <a:solidFill>
                  <a:schemeClr val="bg1"/>
                </a:solidFill>
              </a:rPr>
            </a:br>
            <a:r>
              <a:rPr lang="en-ZA" b="1" dirty="0">
                <a:solidFill>
                  <a:schemeClr val="bg1"/>
                </a:solidFill>
              </a:rPr>
              <a:t/>
            </a:r>
            <a:br>
              <a:rPr lang="en-ZA" b="1" dirty="0">
                <a:solidFill>
                  <a:schemeClr val="bg1"/>
                </a:solidFill>
              </a:rPr>
            </a:br>
            <a:r>
              <a:rPr lang="en-ZA" b="1" dirty="0" smtClean="0">
                <a:solidFill>
                  <a:schemeClr val="bg1"/>
                </a:solidFill>
              </a:rPr>
              <a:t>Identify the bottlenecks</a:t>
            </a:r>
            <a:br>
              <a:rPr lang="en-ZA" b="1" dirty="0" smtClean="0">
                <a:solidFill>
                  <a:schemeClr val="bg1"/>
                </a:solidFill>
              </a:rPr>
            </a:br>
            <a:r>
              <a:rPr lang="en-ZA" b="1" dirty="0" smtClean="0">
                <a:solidFill>
                  <a:schemeClr val="bg1"/>
                </a:solidFill>
              </a:rPr>
              <a:t>Identify practices that can help</a:t>
            </a:r>
            <a:br>
              <a:rPr lang="en-ZA" b="1" dirty="0" smtClean="0">
                <a:solidFill>
                  <a:schemeClr val="bg1"/>
                </a:solidFill>
              </a:rPr>
            </a:br>
            <a:r>
              <a:rPr lang="en-ZA" b="1" dirty="0" smtClean="0">
                <a:solidFill>
                  <a:schemeClr val="bg1"/>
                </a:solidFill>
              </a:rPr>
              <a:t>Pick an appropriate practice</a:t>
            </a:r>
            <a:br>
              <a:rPr lang="en-ZA" b="1" dirty="0" smtClean="0">
                <a:solidFill>
                  <a:schemeClr val="bg1"/>
                </a:solidFill>
              </a:rPr>
            </a:br>
            <a:r>
              <a:rPr lang="en-ZA" b="1" dirty="0" smtClean="0">
                <a:solidFill>
                  <a:schemeClr val="bg1"/>
                </a:solidFill>
              </a:rPr>
              <a:t>Learn and apply it</a:t>
            </a:r>
            <a:endParaRPr lang="en-ZA" b="1" dirty="0">
              <a:solidFill>
                <a:schemeClr val="bg1"/>
              </a:solidFill>
            </a:endParaRPr>
          </a:p>
        </p:txBody>
      </p:sp>
    </p:spTree>
    <p:extLst>
      <p:ext uri="{BB962C8B-B14F-4D97-AF65-F5344CB8AC3E}">
        <p14:creationId xmlns:p14="http://schemas.microsoft.com/office/powerpoint/2010/main" val="75637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C:\Users\Mark\Desktop\Talk Images\Go-Faster-WordPress-Ra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08357"/>
            <a:ext cx="7344816" cy="57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75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71167"/>
            <a:ext cx="77724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Effective use of Version Control</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Autofit/>
          </a:bodyPr>
          <a:lstStyle/>
          <a:p>
            <a:r>
              <a:rPr lang="en-ZA" b="1" dirty="0" smtClean="0">
                <a:solidFill>
                  <a:schemeClr val="bg1"/>
                </a:solidFill>
              </a:rPr>
              <a:t>It’s not just a backup tool!</a:t>
            </a:r>
            <a:r>
              <a:rPr lang="en-ZA" sz="4800" b="1" dirty="0" smtClean="0">
                <a:solidFill>
                  <a:schemeClr val="bg1"/>
                </a:solidFill>
              </a:rPr>
              <a:t/>
            </a:r>
            <a:br>
              <a:rPr lang="en-ZA" sz="4800" b="1" dirty="0" smtClean="0">
                <a:solidFill>
                  <a:schemeClr val="bg1"/>
                </a:solidFill>
              </a:rPr>
            </a:br>
            <a:r>
              <a:rPr lang="en-ZA" b="1" dirty="0" smtClean="0">
                <a:solidFill>
                  <a:schemeClr val="bg1"/>
                </a:solidFill>
              </a:rPr>
              <a:t>It’s a really powerful integration tool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59932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kara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80512"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97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GitHub\Talk_NaturalOrderOfProgressionForTechnicalPractices\Talk Images\sinking-sh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24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Do small little bits of work and merge or integrate frequently</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481106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Automate and Democratize the Build</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99612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ark\Desktop\Talk Images\old program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727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8788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50" name="Picture 2" descr="C:\Users\Mark\Desktop\Talk Images\Unique_Snowfl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361" y="285378"/>
            <a:ext cx="6239967" cy="623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3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73" y="0"/>
            <a:ext cx="96494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C:\Users\Mark\Desktop\Talk Images\upset software te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8596"/>
            <a:ext cx="5439643" cy="643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80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ark\Desktop\Talk Images\automat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 y="0"/>
            <a:ext cx="9525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rk\Desktop\Talk Images\featureCycle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79" y="1520628"/>
            <a:ext cx="8496944" cy="385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40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Make the Continuous Integration Server Visible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06475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GitHub\Talk_NaturalOrderOfProgressionForTechnicalPractices\Talk Image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C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 y="12700"/>
            <a:ext cx="9147544"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11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highlight-importance-tea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 y="188640"/>
            <a:ext cx="913994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Code belongs to the project, </a:t>
            </a:r>
            <a:br>
              <a:rPr lang="en-ZA" b="1" dirty="0" smtClean="0">
                <a:solidFill>
                  <a:schemeClr val="bg1"/>
                </a:solidFill>
              </a:rPr>
            </a:br>
            <a:r>
              <a:rPr lang="en-ZA" b="1" dirty="0" smtClean="0">
                <a:solidFill>
                  <a:schemeClr val="bg1"/>
                </a:solidFill>
              </a:rPr>
              <a:t>not the individual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0787582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Common Team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Code Style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1208811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GitHub\Talk_NaturalOrderOfProgressionForTechnicalPractices\Talk Images\Common Coding Sty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95" y="476672"/>
            <a:ext cx="6537441" cy="626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55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583" y="0"/>
            <a:ext cx="103238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697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AB87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Collaborative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Coding</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8841150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Collaborative-Coding-Pro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18862"/>
            <a:ext cx="8496944" cy="102359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ket 5"/>
          <p:cNvSpPr/>
          <p:nvPr/>
        </p:nvSpPr>
        <p:spPr>
          <a:xfrm rot="5400000">
            <a:off x="5485589" y="-769979"/>
            <a:ext cx="189045" cy="6480721"/>
          </a:xfrm>
          <a:prstGeom prst="leftBracket">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TextBox 6"/>
          <p:cNvSpPr txBox="1"/>
          <p:nvPr/>
        </p:nvSpPr>
        <p:spPr>
          <a:xfrm>
            <a:off x="4211960" y="2015819"/>
            <a:ext cx="2880320" cy="369332"/>
          </a:xfrm>
          <a:prstGeom prst="rect">
            <a:avLst/>
          </a:prstGeom>
          <a:noFill/>
        </p:spPr>
        <p:txBody>
          <a:bodyPr wrap="square" rtlCol="0">
            <a:spAutoFit/>
          </a:bodyPr>
          <a:lstStyle/>
          <a:p>
            <a:pPr algn="ctr"/>
            <a:r>
              <a:rPr lang="en-ZA" b="1" dirty="0" smtClean="0"/>
              <a:t>Collaborative Coding</a:t>
            </a:r>
            <a:endParaRPr lang="en-ZA" b="1" dirty="0"/>
          </a:p>
        </p:txBody>
      </p:sp>
    </p:spTree>
    <p:extLst>
      <p:ext uri="{BB962C8B-B14F-4D97-AF65-F5344CB8AC3E}">
        <p14:creationId xmlns:p14="http://schemas.microsoft.com/office/powerpoint/2010/main" val="3412862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9EA9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7999"/>
          </a:xfrm>
        </p:spPr>
        <p:txBody>
          <a:bodyPr>
            <a:normAutofit/>
          </a:bodyPr>
          <a:lstStyle/>
          <a:p>
            <a:r>
              <a:rPr lang="en-ZA" b="1" dirty="0" smtClean="0">
                <a:effectLst>
                  <a:outerShdw blurRad="38100" dist="38100" dir="2700000" algn="tl">
                    <a:srgbClr val="000000">
                      <a:alpha val="43137"/>
                    </a:srgbClr>
                  </a:outerShdw>
                </a:effectLst>
              </a:rPr>
              <a:t>What ???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Two or more people working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together on one problem?</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40551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rmAutofit/>
          </a:bodyPr>
          <a:lstStyle/>
          <a:p>
            <a:r>
              <a:rPr lang="en-ZA" b="1" dirty="0" smtClean="0">
                <a:solidFill>
                  <a:schemeClr val="bg1"/>
                </a:solidFill>
              </a:rPr>
              <a:t>Programming is not about typing,</a:t>
            </a:r>
            <a:br>
              <a:rPr lang="en-ZA" b="1" dirty="0" smtClean="0">
                <a:solidFill>
                  <a:schemeClr val="bg1"/>
                </a:solidFill>
              </a:rPr>
            </a:br>
            <a:r>
              <a:rPr lang="en-ZA" b="1" dirty="0" smtClean="0">
                <a:solidFill>
                  <a:schemeClr val="bg1"/>
                </a:solidFill>
              </a:rPr>
              <a:t>it’s about problem solving</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6823052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E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Test Driven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Development</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9256876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75656" y="908720"/>
            <a:ext cx="5544616" cy="460851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smtClean="0">
                <a:solidFill>
                  <a:schemeClr val="tx1"/>
                </a:solidFill>
                <a:effectLst>
                  <a:outerShdw blurRad="38100" dist="38100" dir="2700000" algn="tl">
                    <a:srgbClr val="000000">
                      <a:alpha val="43137"/>
                    </a:srgbClr>
                  </a:outerShdw>
                </a:effectLst>
              </a:rPr>
              <a:t>Automated Testing</a:t>
            </a:r>
            <a:endParaRPr lang="en-ZA" sz="3600" b="1" dirty="0">
              <a:solidFill>
                <a:schemeClr val="tx1"/>
              </a:solidFill>
              <a:effectLst>
                <a:outerShdw blurRad="38100" dist="38100" dir="2700000" algn="tl">
                  <a:srgbClr val="000000">
                    <a:alpha val="43137"/>
                  </a:srgbClr>
                </a:outerShdw>
              </a:effectLst>
            </a:endParaRPr>
          </a:p>
        </p:txBody>
      </p:sp>
      <p:sp>
        <p:nvSpPr>
          <p:cNvPr id="6" name="Oval 5"/>
          <p:cNvSpPr/>
          <p:nvPr/>
        </p:nvSpPr>
        <p:spPr>
          <a:xfrm>
            <a:off x="5148064" y="3717032"/>
            <a:ext cx="2880320" cy="2320258"/>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smtClean="0">
                <a:effectLst>
                  <a:outerShdw blurRad="38100" dist="38100" dir="2700000" algn="tl">
                    <a:srgbClr val="000000">
                      <a:alpha val="43137"/>
                    </a:srgbClr>
                  </a:outerShdw>
                </a:effectLst>
              </a:rPr>
              <a:t>Test Driven Development</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036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Autofit/>
          </a:bodyPr>
          <a:lstStyle/>
          <a:p>
            <a:r>
              <a:rPr lang="en-ZA" b="1" dirty="0" smtClean="0">
                <a:solidFill>
                  <a:schemeClr val="bg1"/>
                </a:solidFill>
              </a:rPr>
              <a:t>Automated tests verify that a system is functioning as expected</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41296801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ZA" b="1" dirty="0" smtClean="0">
                <a:solidFill>
                  <a:schemeClr val="bg1"/>
                </a:solidFill>
              </a:rPr>
              <a:t>Helps create a simple design,</a:t>
            </a:r>
            <a:br>
              <a:rPr lang="en-ZA" b="1" dirty="0" smtClean="0">
                <a:solidFill>
                  <a:schemeClr val="bg1"/>
                </a:solidFill>
              </a:rPr>
            </a:br>
            <a:r>
              <a:rPr lang="en-ZA" b="1" dirty="0" smtClean="0">
                <a:solidFill>
                  <a:schemeClr val="bg1"/>
                </a:solidFill>
              </a:rPr>
              <a:t>inspires confidence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903562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GitHub\Talk_NaturalOrderOfProgressionForTechnicalPractices\Talk Images\Big Wooden Blo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25" y="378534"/>
            <a:ext cx="8133751" cy="610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68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GitHub\Talk_NaturalOrderOfProgressionForTechnicalPractices\Talk Images\Small Block.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7969"/>
            <a:ext cx="6858001" cy="63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20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Desktop\graphs-of-accel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19" y="290155"/>
            <a:ext cx="7178149" cy="633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81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GitHub\Talk_NaturalOrderOfProgressionForTechnicalPractices\Talk Images\Lego Bloc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39" y="744959"/>
            <a:ext cx="8052123" cy="536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79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pic>
        <p:nvPicPr>
          <p:cNvPr id="7170" name="Picture 2" descr="D:\GitHub\Talk_NaturalOrderOfProgressionForTechnicalPractices\Talk Images\TDD Retur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4375"/>
            <a:ext cx="7992888" cy="653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GitHub\Talk_NaturalOrderOfProgressionForTechnicalPractices\Talk Images\confused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 y="0"/>
            <a:ext cx="91894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08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b="1" dirty="0" smtClean="0">
                <a:solidFill>
                  <a:schemeClr val="bg1"/>
                </a:solidFill>
              </a:rPr>
              <a:t>Time and Exposure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1026" name="Picture 2" descr="D:\GitHub\Talk_NaturalOrderOfProgressionForTechnicalPractices\Talk Images\coderetreat-practice-to-master-your-crafts-1-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50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Ninj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056" y="728700"/>
            <a:ext cx="6753889"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261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rgbClr val="FFFF00"/>
                </a:solidFill>
                <a:effectLst>
                  <a:outerShdw blurRad="38100" dist="38100" dir="2700000" algn="tl">
                    <a:srgbClr val="000000">
                      <a:alpha val="43137"/>
                    </a:srgbClr>
                  </a:outerShdw>
                </a:effectLst>
              </a:rPr>
              <a:t>Test Driven Development</a:t>
            </a:r>
            <a:r>
              <a:rPr lang="en-ZA" b="1" dirty="0" smtClean="0">
                <a:solidFill>
                  <a:schemeClr val="bg1"/>
                </a:solidFill>
                <a:effectLst>
                  <a:outerShdw blurRad="38100" dist="38100" dir="2700000" algn="tl">
                    <a:srgbClr val="000000">
                      <a:alpha val="43137"/>
                    </a:srgbClr>
                  </a:outerShdw>
                </a:effectLst>
              </a:rPr>
              <a:t>, Behaviour Driven Development, </a:t>
            </a:r>
            <a:r>
              <a:rPr lang="en-ZA" b="1" dirty="0" smtClean="0">
                <a:solidFill>
                  <a:srgbClr val="FFFF00"/>
                </a:solidFill>
                <a:effectLst>
                  <a:outerShdw blurRad="38100" dist="38100" dir="2700000" algn="tl">
                    <a:srgbClr val="000000">
                      <a:alpha val="43137"/>
                    </a:srgbClr>
                  </a:outerShdw>
                </a:effectLst>
              </a:rPr>
              <a:t>Continuous Integration</a:t>
            </a:r>
            <a:r>
              <a:rPr lang="en-ZA" b="1" dirty="0" smtClean="0">
                <a:solidFill>
                  <a:schemeClr val="bg1"/>
                </a:solidFill>
                <a:effectLst>
                  <a:outerShdw blurRad="38100" dist="38100" dir="2700000" algn="tl">
                    <a:srgbClr val="000000">
                      <a:alpha val="43137"/>
                    </a:srgbClr>
                  </a:outerShdw>
                </a:effectLst>
              </a:rPr>
              <a:t>, Immunization, </a:t>
            </a:r>
            <a:r>
              <a:rPr lang="en-ZA" b="1" dirty="0" smtClean="0">
                <a:solidFill>
                  <a:srgbClr val="FFFF00"/>
                </a:solidFill>
                <a:effectLst>
                  <a:outerShdw blurRad="38100" dist="38100" dir="2700000" algn="tl">
                    <a:srgbClr val="000000">
                      <a:alpha val="43137"/>
                    </a:srgbClr>
                  </a:outerShdw>
                </a:effectLst>
              </a:rPr>
              <a:t>Common </a:t>
            </a:r>
            <a:r>
              <a:rPr lang="en-ZA" b="1" dirty="0">
                <a:solidFill>
                  <a:srgbClr val="FFFF00"/>
                </a:solidFill>
                <a:effectLst>
                  <a:outerShdw blurRad="38100" dist="38100" dir="2700000" algn="tl">
                    <a:srgbClr val="000000">
                      <a:alpha val="43137"/>
                    </a:srgbClr>
                  </a:outerShdw>
                </a:effectLst>
              </a:rPr>
              <a:t>Coding </a:t>
            </a:r>
            <a:r>
              <a:rPr lang="en-ZA" b="1" dirty="0" smtClean="0">
                <a:solidFill>
                  <a:srgbClr val="FFFF00"/>
                </a:solidFill>
                <a:effectLst>
                  <a:outerShdw blurRad="38100" dist="38100" dir="2700000" algn="tl">
                    <a:srgbClr val="000000">
                      <a:alpha val="43137"/>
                    </a:srgbClr>
                  </a:outerShdw>
                </a:effectLst>
              </a:rPr>
              <a:t>Style</a:t>
            </a:r>
            <a:r>
              <a:rPr lang="en-ZA" b="1" dirty="0" smtClean="0">
                <a:solidFill>
                  <a:schemeClr val="bg1"/>
                </a:solidFill>
                <a:effectLst>
                  <a:outerShdw blurRad="38100" dist="38100" dir="2700000" algn="tl">
                    <a:srgbClr val="000000">
                      <a:alpha val="43137"/>
                    </a:srgbClr>
                  </a:outerShdw>
                </a:effectLst>
              </a:rPr>
              <a:t>, Automated Acceptance Testing, </a:t>
            </a:r>
            <a:r>
              <a:rPr lang="en-ZA" b="1" dirty="0" smtClean="0">
                <a:solidFill>
                  <a:srgbClr val="FFFF00"/>
                </a:solidFill>
                <a:effectLst>
                  <a:outerShdw blurRad="38100" dist="38100" dir="2700000" algn="tl">
                    <a:srgbClr val="000000">
                      <a:alpha val="43137"/>
                    </a:srgbClr>
                  </a:outerShdw>
                </a:effectLst>
              </a:rPr>
              <a:t>Pair Programming, Mob Programming</a:t>
            </a:r>
            <a:r>
              <a:rPr lang="en-ZA" b="1" dirty="0" smtClean="0">
                <a:solidFill>
                  <a:schemeClr val="bg1"/>
                </a:solidFill>
                <a:effectLst>
                  <a:outerShdw blurRad="38100" dist="38100" dir="2700000" algn="tl">
                    <a:srgbClr val="000000">
                      <a:alpha val="43137"/>
                    </a:srgbClr>
                  </a:outerShdw>
                </a:effectLst>
              </a:rPr>
              <a:t>, Code Reviews, Feature Toggles, Simple Design, Continuous Deployment, </a:t>
            </a:r>
            <a:r>
              <a:rPr lang="en-ZA" b="1" dirty="0" smtClean="0">
                <a:solidFill>
                  <a:srgbClr val="FFFF00"/>
                </a:solidFill>
                <a:effectLst>
                  <a:outerShdw blurRad="38100" dist="38100" dir="2700000" algn="tl">
                    <a:srgbClr val="000000">
                      <a:alpha val="43137"/>
                    </a:srgbClr>
                  </a:outerShdw>
                </a:effectLst>
              </a:rPr>
              <a:t>Effective Version Control</a:t>
            </a:r>
            <a:r>
              <a:rPr lang="en-ZA" b="1" dirty="0" smtClean="0">
                <a:solidFill>
                  <a:schemeClr val="bg1"/>
                </a:solidFill>
                <a:effectLst>
                  <a:outerShdw blurRad="38100" dist="38100" dir="2700000" algn="tl">
                    <a:srgbClr val="000000">
                      <a:alpha val="43137"/>
                    </a:srgbClr>
                  </a:outerShdw>
                </a:effectLst>
              </a:rPr>
              <a:t>,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4695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Find your own pattern…</a:t>
            </a:r>
            <a:endParaRPr lang="en-ZA" b="1" dirty="0">
              <a:solidFill>
                <a:schemeClr val="bg1"/>
              </a:solidFill>
            </a:endParaRPr>
          </a:p>
        </p:txBody>
      </p:sp>
    </p:spTree>
    <p:extLst>
      <p:ext uri="{BB962C8B-B14F-4D97-AF65-F5344CB8AC3E}">
        <p14:creationId xmlns:p14="http://schemas.microsoft.com/office/powerpoint/2010/main" val="27078661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036496" cy="6858000"/>
          </a:xfrm>
        </p:spPr>
        <p:txBody>
          <a:bodyPr>
            <a:noAutofit/>
          </a:bodyPr>
          <a:lstStyle/>
          <a:p>
            <a:pPr>
              <a:lnSpc>
                <a:spcPct val="150000"/>
              </a:lnSpc>
            </a:pPr>
            <a:r>
              <a:rPr lang="en-ZA" b="1" dirty="0" smtClean="0">
                <a:solidFill>
                  <a:schemeClr val="bg1"/>
                </a:solidFill>
              </a:rPr>
              <a:t>Create Slack, learn new things</a:t>
            </a:r>
            <a:br>
              <a:rPr lang="en-ZA" b="1" dirty="0" smtClean="0">
                <a:solidFill>
                  <a:schemeClr val="bg1"/>
                </a:solidFill>
              </a:rPr>
            </a:br>
            <a:r>
              <a:rPr lang="en-ZA" b="1" dirty="0" smtClean="0">
                <a:solidFill>
                  <a:schemeClr val="bg1"/>
                </a:solidFill>
              </a:rPr>
              <a:t>Identify bottlenecks and practices</a:t>
            </a:r>
            <a:br>
              <a:rPr lang="en-ZA" b="1" dirty="0" smtClean="0">
                <a:solidFill>
                  <a:schemeClr val="bg1"/>
                </a:solidFill>
              </a:rPr>
            </a:br>
            <a:r>
              <a:rPr lang="en-ZA" b="1" dirty="0" smtClean="0">
                <a:solidFill>
                  <a:schemeClr val="bg1"/>
                </a:solidFill>
              </a:rPr>
              <a:t>Be strategic, soldier the dips</a:t>
            </a:r>
            <a:br>
              <a:rPr lang="en-ZA" b="1" dirty="0" smtClean="0">
                <a:solidFill>
                  <a:schemeClr val="bg1"/>
                </a:solidFill>
              </a:rPr>
            </a:br>
            <a:r>
              <a:rPr lang="en-ZA" b="1" dirty="0" smtClean="0">
                <a:solidFill>
                  <a:schemeClr val="bg1"/>
                </a:solidFill>
              </a:rPr>
              <a:t>Improvement part of daily process</a:t>
            </a:r>
            <a:endParaRPr lang="en-ZA" b="1" dirty="0">
              <a:solidFill>
                <a:schemeClr val="bg1"/>
              </a:solidFill>
            </a:endParaRPr>
          </a:p>
        </p:txBody>
      </p:sp>
    </p:spTree>
    <p:extLst>
      <p:ext uri="{BB962C8B-B14F-4D97-AF65-F5344CB8AC3E}">
        <p14:creationId xmlns:p14="http://schemas.microsoft.com/office/powerpoint/2010/main" val="279194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dirty="0"/>
          </a:p>
        </p:txBody>
      </p:sp>
      <p:pic>
        <p:nvPicPr>
          <p:cNvPr id="8194" name="Picture 2" descr="D:\GitHub\Talk_NaturalOrderOfProgressionForTechnicalPractices\Talk Images\light-at-the-end-of-the-tu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7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rk\Desktop\Talk Images\ag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08584"/>
            <a:ext cx="295275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rk\Desktop\Talk Images\dailystandu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693" y="3622476"/>
            <a:ext cx="4522786" cy="2758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196" name="Picture 4" descr="C:\Users\Mark\Desktop\Talk Images\Scrum-Boar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9693" y="423416"/>
            <a:ext cx="4522787" cy="2767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221593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D:\GitHub\Talk_NaturalOrderOfProgressionForTechnicalPractices\Talk Images\Speed Skateboa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7643" r="-13824"/>
          <a:stretch/>
        </p:blipFill>
        <p:spPr bwMode="auto">
          <a:xfrm>
            <a:off x="0" y="-1179512"/>
            <a:ext cx="105126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5661248"/>
            <a:ext cx="9144000" cy="1196751"/>
          </a:xfrm>
          <a:solidFill>
            <a:schemeClr val="tx1">
              <a:lumMod val="50000"/>
              <a:lumOff val="50000"/>
              <a:alpha val="91000"/>
            </a:schemeClr>
          </a:solidFill>
        </p:spPr>
        <p:txBody>
          <a:bodyPr>
            <a:normAutofit/>
          </a:bodyPr>
          <a:lstStyle/>
          <a:p>
            <a:r>
              <a:rPr lang="en-ZA" b="1" dirty="0" smtClean="0">
                <a:solidFill>
                  <a:schemeClr val="bg1"/>
                </a:solidFill>
                <a:effectLst>
                  <a:outerShdw blurRad="38100" dist="38100" dir="2700000" algn="tl">
                    <a:srgbClr val="000000">
                      <a:alpha val="43137"/>
                    </a:srgbClr>
                  </a:outerShdw>
                </a:effectLst>
              </a:rPr>
              <a:t>Giving you the confidence to speed up</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2523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GitHub\Talk_NaturalOrderOfProgressionForTechnicalPractices\Talk Images\Missing-Puzzle-Pieces-600x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23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ZA"/>
          </a:p>
        </p:txBody>
      </p:sp>
      <p:pic>
        <p:nvPicPr>
          <p:cNvPr id="7171" name="Picture 3" descr="C:\Users\Mark\Desktop\Talk Images\Sc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923113"/>
            <a:ext cx="4634701" cy="3011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 name="Picture 2" descr="C:\Users\Mark\Desktop\Talk Images\Kanba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2756"/>
            <a:ext cx="439248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39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8871270" cy="4138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3717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3600" b="1" dirty="0" smtClean="0">
                <a:effectLst>
                  <a:outerShdw blurRad="38100" dist="38100" dir="2700000" algn="tl">
                    <a:srgbClr val="000000">
                      <a:alpha val="43137"/>
                    </a:srgbClr>
                  </a:outerShdw>
                </a:effectLst>
                <a:latin typeface="+mn-lt"/>
              </a:rPr>
              <a:t>The natural order of agile technical practices</a:t>
            </a:r>
            <a:endParaRPr lang="en-ZA" sz="3600" b="1"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4555</TotalTime>
  <Words>293</Words>
  <Application>Microsoft Office PowerPoint</Application>
  <PresentationFormat>On-screen Show (4:3)</PresentationFormat>
  <Paragraphs>57</Paragraphs>
  <Slides>60</Slides>
  <Notes>15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Skateboard</vt:lpstr>
      <vt:lpstr>Skateboard</vt:lpstr>
      <vt:lpstr>Skateboard</vt:lpstr>
      <vt:lpstr>Skateboard</vt:lpstr>
      <vt:lpstr>PowerPoint Presentation</vt:lpstr>
      <vt:lpstr>PowerPoint Presentation</vt:lpstr>
      <vt:lpstr>PowerPoint Presentation</vt:lpstr>
      <vt:lpstr>PowerPoint Presentation</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PowerPoint Presentation</vt:lpstr>
      <vt:lpstr>Engineering Practices and Team Structures are joined at the hip.</vt:lpstr>
      <vt:lpstr>PowerPoint Presentation</vt:lpstr>
      <vt:lpstr>Prefer small regular intervals over large infrequent blocks</vt:lpstr>
      <vt:lpstr>Encourage learning new things regularly.</vt:lpstr>
      <vt:lpstr>PowerPoint Presentation</vt:lpstr>
      <vt:lpstr>PowerPoint Presentation</vt:lpstr>
      <vt:lpstr>PowerPoint Presentation</vt:lpstr>
      <vt:lpstr>As a team:  Identify the bottlenecks Identify practices that can help Pick an appropriate practice Learn and apply it</vt:lpstr>
      <vt:lpstr>PowerPoint Presentation</vt:lpstr>
      <vt:lpstr>Effective use of Version Control</vt:lpstr>
      <vt:lpstr>It’s not just a backup tool! It’s a really powerful integration tool</vt:lpstr>
      <vt:lpstr>PowerPoint Presentation</vt:lpstr>
      <vt:lpstr>PowerPoint Presentation</vt:lpstr>
      <vt:lpstr>Do small little bits of work and merge or integrate frequently</vt:lpstr>
      <vt:lpstr>Automate and Democratize the Build</vt:lpstr>
      <vt:lpstr>PowerPoint Presentation</vt:lpstr>
      <vt:lpstr>PowerPoint Presentation</vt:lpstr>
      <vt:lpstr>PowerPoint Presentation</vt:lpstr>
      <vt:lpstr>PowerPoint Presentation</vt:lpstr>
      <vt:lpstr>PowerPoint Presentation</vt:lpstr>
      <vt:lpstr>Make the Continuous Integration Server Visible</vt:lpstr>
      <vt:lpstr>PowerPoint Presentation</vt:lpstr>
      <vt:lpstr>PowerPoint Presentation</vt:lpstr>
      <vt:lpstr>PowerPoint Presentation</vt:lpstr>
      <vt:lpstr>Code belongs to the project,  not the individual</vt:lpstr>
      <vt:lpstr>Common Team  Code Style</vt:lpstr>
      <vt:lpstr>PowerPoint Presentation</vt:lpstr>
      <vt:lpstr>Collaborative  Coding</vt:lpstr>
      <vt:lpstr>PowerPoint Presentation</vt:lpstr>
      <vt:lpstr>What ???   Two or more people working  together on one problem?</vt:lpstr>
      <vt:lpstr>Programming is not about typing, it’s about problem solving</vt:lpstr>
      <vt:lpstr>Test Driven  Development</vt:lpstr>
      <vt:lpstr>PowerPoint Presentation</vt:lpstr>
      <vt:lpstr>Automated tests verify that a system is functioning as expected</vt:lpstr>
      <vt:lpstr>Helps create a simple design, inspires confidence</vt:lpstr>
      <vt:lpstr>PowerPoint Presentation</vt:lpstr>
      <vt:lpstr>PowerPoint Presentation</vt:lpstr>
      <vt:lpstr>PowerPoint Presentation</vt:lpstr>
      <vt:lpstr>PowerPoint Presentation</vt:lpstr>
      <vt:lpstr>PowerPoint Presentation</vt:lpstr>
      <vt:lpstr>Time and Exposure</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Find your own pattern…</vt:lpstr>
      <vt:lpstr>Create Slack, learn new things Identify bottlenecks and practices Be strategic, soldier the dips Improvement part of daily process</vt:lpstr>
      <vt:lpstr>PowerPoint Presentation</vt:lpstr>
      <vt:lpstr>Giving you the confidence to speed up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Skateboard</dc:title>
  <dc:creator>Mark Pearl</dc:creator>
  <cp:lastModifiedBy>Mark Pearl</cp:lastModifiedBy>
  <cp:revision>55</cp:revision>
  <dcterms:created xsi:type="dcterms:W3CDTF">2015-08-18T10:05:48Z</dcterms:created>
  <dcterms:modified xsi:type="dcterms:W3CDTF">2015-08-24T17:19:55Z</dcterms:modified>
</cp:coreProperties>
</file>